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4" r:id="rId2"/>
    <p:sldId id="280" r:id="rId3"/>
    <p:sldId id="301" r:id="rId4"/>
    <p:sldId id="302" r:id="rId5"/>
    <p:sldId id="303" r:id="rId6"/>
    <p:sldId id="304" r:id="rId7"/>
    <p:sldId id="320" r:id="rId8"/>
    <p:sldId id="322" r:id="rId9"/>
    <p:sldId id="352" r:id="rId10"/>
    <p:sldId id="353" r:id="rId11"/>
    <p:sldId id="354" r:id="rId12"/>
    <p:sldId id="355" r:id="rId13"/>
    <p:sldId id="300" r:id="rId14"/>
    <p:sldId id="323" r:id="rId15"/>
    <p:sldId id="324" r:id="rId16"/>
    <p:sldId id="358" r:id="rId17"/>
    <p:sldId id="359" r:id="rId18"/>
    <p:sldId id="326" r:id="rId19"/>
    <p:sldId id="325" r:id="rId20"/>
    <p:sldId id="328" r:id="rId21"/>
    <p:sldId id="363" r:id="rId22"/>
    <p:sldId id="377" r:id="rId23"/>
    <p:sldId id="330" r:id="rId24"/>
    <p:sldId id="331" r:id="rId25"/>
    <p:sldId id="368" r:id="rId26"/>
    <p:sldId id="378" r:id="rId27"/>
    <p:sldId id="369" r:id="rId28"/>
    <p:sldId id="379" r:id="rId29"/>
    <p:sldId id="370" r:id="rId30"/>
    <p:sldId id="380" r:id="rId31"/>
    <p:sldId id="371" r:id="rId32"/>
    <p:sldId id="372" r:id="rId33"/>
    <p:sldId id="332" r:id="rId34"/>
    <p:sldId id="334" r:id="rId35"/>
    <p:sldId id="375" r:id="rId36"/>
    <p:sldId id="376" r:id="rId37"/>
    <p:sldId id="360" r:id="rId38"/>
    <p:sldId id="373" r:id="rId39"/>
    <p:sldId id="367" r:id="rId40"/>
    <p:sldId id="374" r:id="rId41"/>
    <p:sldId id="338" r:id="rId42"/>
    <p:sldId id="339" r:id="rId43"/>
    <p:sldId id="350" r:id="rId44"/>
    <p:sldId id="349" r:id="rId45"/>
    <p:sldId id="342" r:id="rId46"/>
    <p:sldId id="343" r:id="rId47"/>
    <p:sldId id="344" r:id="rId48"/>
    <p:sldId id="351" r:id="rId49"/>
    <p:sldId id="341" r:id="rId50"/>
    <p:sldId id="340" r:id="rId51"/>
    <p:sldId id="356" r:id="rId52"/>
    <p:sldId id="276" r:id="rId53"/>
    <p:sldId id="273" r:id="rId54"/>
    <p:sldId id="308" r:id="rId55"/>
    <p:sldId id="309" r:id="rId56"/>
    <p:sldId id="310" r:id="rId57"/>
    <p:sldId id="305" r:id="rId58"/>
    <p:sldId id="311" r:id="rId59"/>
    <p:sldId id="312" r:id="rId60"/>
    <p:sldId id="313" r:id="rId61"/>
    <p:sldId id="306" r:id="rId62"/>
    <p:sldId id="314" r:id="rId63"/>
    <p:sldId id="315" r:id="rId64"/>
    <p:sldId id="316" r:id="rId65"/>
    <p:sldId id="307" r:id="rId66"/>
    <p:sldId id="317" r:id="rId67"/>
    <p:sldId id="318" r:id="rId68"/>
    <p:sldId id="319" r:id="rId69"/>
    <p:sldId id="357" r:id="rId70"/>
    <p:sldId id="345" r:id="rId71"/>
    <p:sldId id="346" r:id="rId72"/>
    <p:sldId id="347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ED"/>
    <a:srgbClr val="F9B3B9"/>
    <a:srgbClr val="EEBAF5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8"/>
    <p:restoredTop sz="93025"/>
  </p:normalViewPr>
  <p:slideViewPr>
    <p:cSldViewPr snapToGrid="0" snapToObjects="1" showGuides="1">
      <p:cViewPr>
        <p:scale>
          <a:sx n="64" d="100"/>
          <a:sy n="64" d="100"/>
        </p:scale>
        <p:origin x="1104" y="9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hrl1213@naver.com" TargetMode="External"/><Relationship Id="rId4" Type="http://schemas.openxmlformats.org/officeDocument/2006/relationships/hyperlink" Target="mailto:Khjkhj2804@naver.com" TargetMode="External"/><Relationship Id="rId5" Type="http://schemas.openxmlformats.org/officeDocument/2006/relationships/hyperlink" Target="mailto:Hsp0522@naver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inster92@me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7.wdp"/><Relationship Id="rId5" Type="http://schemas.microsoft.com/office/2007/relationships/hdphoto" Target="../media/hdphoto8.wdp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png"/><Relationship Id="rId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프로젝트 명</a:t>
            </a:r>
            <a:endParaRPr kumimoji="1" lang="ko-KR" altLang="en-US"/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tx1"/>
                </a:solidFill>
              </a:rPr>
              <a:t>프로젝트 편돌이</a:t>
            </a:r>
            <a:endParaRPr kumimoji="1"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특징</a:t>
            </a:r>
            <a:endParaRPr kumimoji="1" lang="ko-KR" altLang="en-US" sz="3200"/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당신의 선택에 </a:t>
            </a:r>
            <a:r>
              <a:rPr lang="ko-KR" altLang="en-US" sz="2800" b="1" smtClean="0">
                <a:solidFill>
                  <a:schemeClr val="tx1"/>
                </a:solidFill>
              </a:rPr>
              <a:t>반응하는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smtClean="0">
                <a:solidFill>
                  <a:schemeClr val="tx1"/>
                </a:solidFill>
              </a:rPr>
              <a:t>연속타격 </a:t>
            </a:r>
            <a:r>
              <a:rPr lang="ko-KR" altLang="en-US" sz="2800" b="1">
                <a:solidFill>
                  <a:schemeClr val="tx1"/>
                </a:solidFill>
              </a:rPr>
              <a:t>키보드 액션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RPG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>
                <a:solidFill>
                  <a:schemeClr val="bg1"/>
                </a:solidFill>
              </a:rPr>
              <a:t>Team </a:t>
            </a:r>
            <a:r>
              <a:rPr lang="ko-KR" altLang="en-US" sz="4000">
                <a:solidFill>
                  <a:schemeClr val="bg1"/>
                </a:solidFill>
              </a:rPr>
              <a:t>편돌이</a:t>
            </a:r>
            <a:endParaRPr lang="en-US" altLang="ko-KR" sz="40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담당교수 </a:t>
            </a:r>
            <a:r>
              <a:rPr lang="en-US" altLang="ko-KR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 정내훈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25069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팀장</a:t>
            </a:r>
            <a:endParaRPr kumimoji="1" lang="ko-KR" altLang="en-US"/>
          </a:p>
        </p:txBody>
      </p:sp>
      <p:sp>
        <p:nvSpPr>
          <p:cNvPr id="15" name="평행 사변형[P] 14"/>
          <p:cNvSpPr/>
          <p:nvPr/>
        </p:nvSpPr>
        <p:spPr>
          <a:xfrm>
            <a:off x="1739590" y="3250693"/>
            <a:ext cx="548036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김형준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387524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7" name="평행 사변형[P] 16"/>
          <p:cNvSpPr/>
          <p:nvPr/>
        </p:nvSpPr>
        <p:spPr>
          <a:xfrm>
            <a:off x="1739590" y="3875246"/>
            <a:ext cx="5317703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허지훈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488914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9" name="평행 사변형[P] 18"/>
          <p:cNvSpPr/>
          <p:nvPr/>
        </p:nvSpPr>
        <p:spPr>
          <a:xfrm>
            <a:off x="1739590" y="4488914"/>
            <a:ext cx="5137460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홍승필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116285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21" name="평행 사변형[P] 20"/>
          <p:cNvSpPr/>
          <p:nvPr/>
        </p:nvSpPr>
        <p:spPr>
          <a:xfrm>
            <a:off x="1739590" y="5116285"/>
            <a:ext cx="4985060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신창섭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3841983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지도교수 서명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09" y="684488"/>
            <a:ext cx="3199307" cy="31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조작의 즉각성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8235" y="1393661"/>
            <a:ext cx="11743765" cy="43379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1605027" y="2764596"/>
            <a:ext cx="8981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smtClean="0"/>
              <a:t>세부 세계관은 작성중입니다</a:t>
            </a:r>
            <a:endParaRPr kumimoji="1" lang="en-US" altLang="ko-KR" sz="5400" smtClean="0"/>
          </a:p>
          <a:p>
            <a:pPr algn="ctr"/>
            <a:r>
              <a:rPr kumimoji="1" lang="ko-KR" altLang="en-US" sz="3600" smtClean="0">
                <a:solidFill>
                  <a:schemeClr val="bg1">
                    <a:lumMod val="50000"/>
                  </a:schemeClr>
                </a:solidFill>
              </a:rPr>
              <a:t>이게 끝 아님</a:t>
            </a:r>
            <a:r>
              <a:rPr kumimoji="1" lang="en-US" altLang="ko-KR" sz="3600" smtClean="0">
                <a:solidFill>
                  <a:schemeClr val="bg1">
                    <a:lumMod val="50000"/>
                  </a:schemeClr>
                </a:solidFill>
              </a:rPr>
              <a:t>..</a:t>
            </a:r>
            <a:endParaRPr kumimoji="1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136949" y="2518664"/>
            <a:ext cx="9918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smtClean="0"/>
              <a:t>하지만 결국 게임의 </a:t>
            </a:r>
            <a:r>
              <a:rPr kumimoji="1" lang="ko-KR" altLang="en-US" sz="5400" b="1" smtClean="0"/>
              <a:t>최종목적</a:t>
            </a:r>
            <a:r>
              <a:rPr kumimoji="1" lang="ko-KR" altLang="en-US" sz="5400" smtClean="0"/>
              <a:t>은</a:t>
            </a:r>
            <a:endParaRPr kumimoji="1" lang="en-US" altLang="ko-KR" sz="5400" smtClean="0"/>
          </a:p>
          <a:p>
            <a:pPr algn="ctr"/>
            <a:r>
              <a:rPr kumimoji="1" lang="ko-KR" altLang="en-US" sz="5400" smtClean="0"/>
              <a:t>가장 </a:t>
            </a:r>
            <a:r>
              <a:rPr kumimoji="1" lang="ko-KR" altLang="en-US" sz="5400" b="1" smtClean="0"/>
              <a:t>강력한 </a:t>
            </a:r>
            <a:r>
              <a:rPr kumimoji="1" lang="en-US" altLang="ko-KR" sz="5400" b="1" smtClean="0"/>
              <a:t>PC</a:t>
            </a:r>
            <a:r>
              <a:rPr kumimoji="1" lang="ko-KR" altLang="en-US" sz="5400" smtClean="0"/>
              <a:t>가 되자</a:t>
            </a:r>
            <a:r>
              <a:rPr kumimoji="1" lang="en-US" altLang="ko-KR" sz="5400" smtClean="0"/>
              <a:t>!</a:t>
            </a:r>
            <a:endParaRPr kumimoji="1"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1818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45" y="1360724"/>
            <a:ext cx="9415285" cy="51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5" y="1420703"/>
            <a:ext cx="9265599" cy="52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0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77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</p:txBody>
      </p:sp>
    </p:spTree>
    <p:extLst>
      <p:ext uri="{BB962C8B-B14F-4D97-AF65-F5344CB8AC3E}">
        <p14:creationId xmlns:p14="http://schemas.microsoft.com/office/powerpoint/2010/main" val="743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[H] 4"/>
          <p:cNvSpPr/>
          <p:nvPr/>
        </p:nvSpPr>
        <p:spPr>
          <a:xfrm rot="5400000">
            <a:off x="486766" y="491363"/>
            <a:ext cx="1483033" cy="1278476"/>
          </a:xfrm>
          <a:prstGeom prst="hexagon">
            <a:avLst/>
          </a:prstGeom>
          <a:solidFill>
            <a:srgbClr val="FFFF00">
              <a:alpha val="40000"/>
            </a:srgbClr>
          </a:solidFill>
          <a:ln w="190500" cap="rnd" cmpd="dbl">
            <a:solidFill>
              <a:srgbClr val="FFC000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6" name="육각형[H] 5"/>
          <p:cNvSpPr/>
          <p:nvPr/>
        </p:nvSpPr>
        <p:spPr>
          <a:xfrm rot="5400000">
            <a:off x="486766" y="205855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7" name="육각형[H] 6"/>
          <p:cNvSpPr/>
          <p:nvPr/>
        </p:nvSpPr>
        <p:spPr>
          <a:xfrm rot="5400000">
            <a:off x="486766" y="3625753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8" name="육각형[H] 7"/>
          <p:cNvSpPr/>
          <p:nvPr/>
        </p:nvSpPr>
        <p:spPr>
          <a:xfrm rot="5400000">
            <a:off x="536627" y="519294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6870" y="756900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김형준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007" y="805132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dirty="0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서버</a:t>
            </a:r>
            <a:endParaRPr kumimoji="1" lang="ko-KR" altLang="en-US" sz="4000" b="1" i="1" dirty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6870" y="2254668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허지훈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007" y="2349674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6870" y="3856576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홍승필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007" y="3909538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6870" y="5458484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신창섭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525" y="5488100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기획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1819" y="69288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2013182046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1040" y="2146115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2013180055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1041" y="379587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1039" y="5385910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엔터테인먼트 컴퓨팅학과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2013184042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3998" y="547824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2"/>
              </a:rPr>
              <a:t>Leinster92@me.com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010-3187-8092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3997" y="2238448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3"/>
              </a:rPr>
              <a:t>Ahrl1213@naver.com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mr-IN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010-9175-1312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6239" y="789324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4"/>
              </a:rPr>
              <a:t>Khjkhj2804@naver.com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hu-HU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010-4140-0341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7019" y="388735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5"/>
              </a:rPr>
              <a:t>Hsp0522@naver.com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is-IS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01063049382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665" y="196483"/>
            <a:ext cx="134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i="1" smtClean="0">
                <a:solidFill>
                  <a:schemeClr val="accent2">
                    <a:lumMod val="75000"/>
                  </a:schemeClr>
                </a:solidFill>
                <a:latin typeface="+mj-lt"/>
                <a:ea typeface="HeadLineA" charset="-127"/>
                <a:cs typeface="HeadLineA" charset="-127"/>
              </a:rPr>
              <a:t>팀장</a:t>
            </a:r>
            <a:endParaRPr kumimoji="1" lang="ko-KR" altLang="en-US" sz="2800" b="1" i="1">
              <a:solidFill>
                <a:schemeClr val="accent2">
                  <a:lumMod val="75000"/>
                </a:schemeClr>
              </a:solidFill>
              <a:latin typeface="+mj-lt"/>
              <a:ea typeface="HeadLineA" charset="-127"/>
              <a:cs typeface="HeadLineA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3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사용하면 </a:t>
            </a:r>
            <a:r>
              <a:rPr lang="ko-KR" altLang="en-US" sz="2800" b="1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ko-KR" sz="2800" b="1" dirty="0" smtClean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rgbClr val="00B0F0"/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6" name="직선 연결선[R] 45"/>
          <p:cNvCxnSpPr>
            <a:stCxn id="32" idx="0"/>
            <a:endCxn id="33" idx="0"/>
          </p:cNvCxnSpPr>
          <p:nvPr/>
        </p:nvCxnSpPr>
        <p:spPr>
          <a:xfrm>
            <a:off x="1076995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>
            <a:stCxn id="33" idx="4"/>
            <a:endCxn id="32" idx="4"/>
          </p:cNvCxnSpPr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ko-KR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발열체인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발열체인이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증가함에 따라 스킬 별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4496225"/>
            <a:ext cx="9581723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플레이어에게 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공격의 쾌감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부여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en-US" sz="2400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스킬의 강화를 통해 지속적인 공격이 주는 고양감 유지</a:t>
            </a:r>
            <a:endParaRPr lang="en-US" altLang="ko-KR" sz="2400" dirty="0" smtClean="0">
              <a:solidFill>
                <a:srgbClr val="00B0F0"/>
              </a:solidFill>
              <a:latin typeface="맑은 고딕" charset="-127"/>
              <a:ea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스탯을 얼마나 유지하느냐에 따라 플레이어의 능력 판가름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2" name="아래쪽 화살표[D] 1"/>
          <p:cNvSpPr/>
          <p:nvPr/>
        </p:nvSpPr>
        <p:spPr>
          <a:xfrm>
            <a:off x="5735154" y="3843947"/>
            <a:ext cx="648668" cy="6522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발열체인이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증가함에 따라 스킬 별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smtClean="0"/>
              <a:t>대략 이런 느낌들</a:t>
            </a:r>
            <a:endParaRPr kumimoji="1" lang="ko-KR" altLang="en-US" sz="6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3050504"/>
            <a:ext cx="1387869" cy="14609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51539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040627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3250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8039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2" name="TextBox 13"/>
          <p:cNvSpPr txBox="1"/>
          <p:nvPr/>
        </p:nvSpPr>
        <p:spPr>
          <a:xfrm>
            <a:off x="3094755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3050504"/>
            <a:ext cx="1801676" cy="1399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3004042"/>
            <a:ext cx="611520" cy="6334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3907247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/>
          <p:cNvSpPr txBox="1"/>
          <p:nvPr/>
        </p:nvSpPr>
        <p:spPr>
          <a:xfrm>
            <a:off x="4704897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444222"/>
            <a:ext cx="611520" cy="6334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3366617"/>
            <a:ext cx="611520" cy="633431"/>
          </a:xfrm>
          <a:prstGeom prst="rect">
            <a:avLst/>
          </a:prstGeom>
        </p:spPr>
      </p:pic>
      <p:sp>
        <p:nvSpPr>
          <p:cNvPr id="19" name="TextBox 22"/>
          <p:cNvSpPr txBox="1"/>
          <p:nvPr/>
        </p:nvSpPr>
        <p:spPr>
          <a:xfrm>
            <a:off x="1841636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강화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3078720"/>
            <a:ext cx="1765344" cy="13709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3146347"/>
            <a:ext cx="599188" cy="6206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3050504"/>
            <a:ext cx="1387869" cy="1460915"/>
          </a:xfrm>
          <a:prstGeom prst="rect">
            <a:avLst/>
          </a:prstGeom>
        </p:spPr>
      </p:pic>
      <p:sp>
        <p:nvSpPr>
          <p:cNvPr id="23" name="TextBox 26"/>
          <p:cNvSpPr txBox="1"/>
          <p:nvPr/>
        </p:nvSpPr>
        <p:spPr>
          <a:xfrm>
            <a:off x="8698157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7887245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59868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24657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27" name="TextBox 30"/>
          <p:cNvSpPr txBox="1"/>
          <p:nvPr/>
        </p:nvSpPr>
        <p:spPr>
          <a:xfrm>
            <a:off x="8941373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3050504"/>
            <a:ext cx="1801676" cy="139917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9753865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4"/>
          <p:cNvSpPr txBox="1"/>
          <p:nvPr/>
        </p:nvSpPr>
        <p:spPr>
          <a:xfrm>
            <a:off x="10551515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1" name="TextBox 37"/>
          <p:cNvSpPr txBox="1"/>
          <p:nvPr/>
        </p:nvSpPr>
        <p:spPr>
          <a:xfrm>
            <a:off x="7688254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변이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3078720"/>
            <a:ext cx="1765344" cy="1370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3146347"/>
            <a:ext cx="599188" cy="62065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984407"/>
            <a:ext cx="1152525" cy="12001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2077937"/>
            <a:ext cx="1303580" cy="83429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2077937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97" y="1365184"/>
            <a:ext cx="8981247" cy="490387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5820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97" y="1365184"/>
            <a:ext cx="8981247" cy="490387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  <p:sp>
        <p:nvSpPr>
          <p:cNvPr id="2" name="직사각형 1"/>
          <p:cNvSpPr/>
          <p:nvPr/>
        </p:nvSpPr>
        <p:spPr>
          <a:xfrm>
            <a:off x="0" y="1114215"/>
            <a:ext cx="12192000" cy="574378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0" dirty="0" smtClean="0">
                <a:solidFill>
                  <a:schemeClr val="tx1"/>
                </a:solidFill>
              </a:rPr>
              <a:t>어떤 효과를 기대할 수 있는가</a:t>
            </a:r>
            <a:r>
              <a:rPr kumimoji="1" lang="en-US" altLang="ko-KR" sz="6000" dirty="0" smtClean="0">
                <a:solidFill>
                  <a:schemeClr val="tx1"/>
                </a:solidFill>
              </a:rPr>
              <a:t>?</a:t>
            </a:r>
            <a:endParaRPr kumimoji="1" lang="ko-KR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1215052" y="5720943"/>
            <a:ext cx="9688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발열 체인이 높아질수록 방어 기술의 효율이 높아지는 탱커</a:t>
            </a:r>
            <a:endParaRPr kumimoji="1" lang="ko-KR" altLang="en-US" sz="2800" dirty="0"/>
          </a:p>
        </p:txBody>
      </p: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1215052" y="5720943"/>
            <a:ext cx="9688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발열 체인이 높아질수록 방어 기술의 효율이 높아지는 탱커</a:t>
            </a:r>
            <a:endParaRPr kumimoji="1" lang="ko-KR" altLang="en-US" sz="2800" dirty="0"/>
          </a:p>
        </p:txBody>
      </p: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68" y="3302148"/>
            <a:ext cx="2031309" cy="20065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24" y="2126212"/>
            <a:ext cx="3558263" cy="2938962"/>
          </a:xfrm>
          <a:prstGeom prst="rect">
            <a:avLst/>
          </a:prstGeom>
        </p:spPr>
      </p:pic>
      <p:cxnSp>
        <p:nvCxnSpPr>
          <p:cNvPr id="28" name="직선 연결선[R] 27"/>
          <p:cNvCxnSpPr/>
          <p:nvPr/>
        </p:nvCxnSpPr>
        <p:spPr>
          <a:xfrm>
            <a:off x="7895247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 flipH="1" flipV="1">
            <a:off x="7324156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7904946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1" name="타원 30"/>
          <p:cNvSpPr/>
          <p:nvPr/>
        </p:nvSpPr>
        <p:spPr>
          <a:xfrm>
            <a:off x="7324156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2" name="타원 31"/>
          <p:cNvSpPr/>
          <p:nvPr/>
        </p:nvSpPr>
        <p:spPr>
          <a:xfrm>
            <a:off x="7634378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 flipH="1">
            <a:off x="8156114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480397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-20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5" name="오른쪽 화살표[R] 34"/>
          <p:cNvSpPr/>
          <p:nvPr/>
        </p:nvSpPr>
        <p:spPr>
          <a:xfrm>
            <a:off x="5767647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36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2825349" y="5720943"/>
            <a:ext cx="6563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 체인이 높아질 때마다 스킬이 변형</a:t>
            </a:r>
            <a:endParaRPr kumimoji="1" lang="ko-KR" altLang="en-US" sz="28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9" y="2542438"/>
            <a:ext cx="4024945" cy="306463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52318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6" name="직선 연결선[R] 15"/>
          <p:cNvCxnSpPr/>
          <p:nvPr/>
        </p:nvCxnSpPr>
        <p:spPr>
          <a:xfrm>
            <a:off x="8129922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H="1" flipV="1">
            <a:off x="752318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814022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9" name="타원 18"/>
          <p:cNvSpPr/>
          <p:nvPr/>
        </p:nvSpPr>
        <p:spPr>
          <a:xfrm>
            <a:off x="7852769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연결선[R] 19"/>
          <p:cNvCxnSpPr/>
          <p:nvPr/>
        </p:nvCxnSpPr>
        <p:spPr>
          <a:xfrm flipH="1">
            <a:off x="840707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2825349" y="5720943"/>
            <a:ext cx="6563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 체인이 높아질 때마다 스킬이 변형</a:t>
            </a:r>
            <a:endParaRPr kumimoji="1" lang="ko-KR" altLang="en-US" sz="28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19284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ysClr val="windowText" lastClr="000000"/>
                </a:solidFill>
              </a:rPr>
              <a:t>근접 범위대상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8" name="오른쪽 화살표[R] 27"/>
          <p:cNvSpPr/>
          <p:nvPr/>
        </p:nvSpPr>
        <p:spPr>
          <a:xfrm>
            <a:off x="4940840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800" dirty="0" smtClean="0"/>
              <a:t>높은 발열 체인의 스킬로 효과적인 공략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15" y="3973635"/>
            <a:ext cx="2008260" cy="146678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65" y="1714865"/>
            <a:ext cx="2475592" cy="2044725"/>
          </a:xfrm>
          <a:prstGeom prst="rect">
            <a:avLst/>
          </a:prstGeom>
        </p:spPr>
      </p:pic>
      <p:sp>
        <p:nvSpPr>
          <p:cNvPr id="37" name="번개[L] 36"/>
          <p:cNvSpPr/>
          <p:nvPr/>
        </p:nvSpPr>
        <p:spPr>
          <a:xfrm rot="20700000">
            <a:off x="7556187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425962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9" name="직선 연결선[R] 38"/>
          <p:cNvCxnSpPr/>
          <p:nvPr/>
        </p:nvCxnSpPr>
        <p:spPr>
          <a:xfrm>
            <a:off x="10032703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/>
          <p:nvPr/>
        </p:nvCxnSpPr>
        <p:spPr>
          <a:xfrm flipH="1" flipV="1">
            <a:off x="9425962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40"/>
          <p:cNvSpPr/>
          <p:nvPr/>
        </p:nvSpPr>
        <p:spPr>
          <a:xfrm>
            <a:off x="10043009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2" name="타원 41"/>
          <p:cNvSpPr/>
          <p:nvPr/>
        </p:nvSpPr>
        <p:spPr>
          <a:xfrm>
            <a:off x="9755550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연결선[R] 42"/>
          <p:cNvCxnSpPr/>
          <p:nvPr/>
        </p:nvCxnSpPr>
        <p:spPr>
          <a:xfrm flipH="1">
            <a:off x="10309856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7193581" y="13965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어엌ㅋㅋㅋㅋ</a:t>
            </a:r>
            <a:endParaRPr kumimoji="1" lang="ko-KR" altLang="en-US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8718143" y="1714865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83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12386784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체인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505529" y="497446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생성된 발열체인</a:t>
            </a:r>
            <a:endParaRPr kumimoji="1" lang="ko-KR" altLang="en-US"/>
          </a:p>
        </p:txBody>
      </p:sp>
      <p:sp>
        <p:nvSpPr>
          <p:cNvPr id="31" name="텍스트 상자 30"/>
          <p:cNvSpPr txBox="1"/>
          <p:nvPr/>
        </p:nvSpPr>
        <p:spPr>
          <a:xfrm>
            <a:off x="9223360" y="49744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발열체인 소모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15706" y="2261062"/>
            <a:ext cx="9502725" cy="187867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플레이어에게 선택권 부여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실패 가능성이 있는 강력한 궁극기를 사용할 것인가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궁극기를 최대한 자제하며 일정한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DPS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를 유지할 것인가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하나씩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하나씩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1" y="3904067"/>
            <a:ext cx="2863364" cy="23750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11" y="3904067"/>
            <a:ext cx="1433618" cy="2375098"/>
          </a:xfrm>
          <a:prstGeom prst="rect">
            <a:avLst/>
          </a:prstGeom>
        </p:spPr>
      </p:pic>
      <p:sp>
        <p:nvSpPr>
          <p:cNvPr id="28" name="오른쪽 화살표[R] 27"/>
          <p:cNvSpPr/>
          <p:nvPr/>
        </p:nvSpPr>
        <p:spPr>
          <a:xfrm>
            <a:off x="3478054" y="4859238"/>
            <a:ext cx="629587" cy="464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텍스트 상자 31"/>
          <p:cNvSpPr txBox="1"/>
          <p:nvPr/>
        </p:nvSpPr>
        <p:spPr>
          <a:xfrm>
            <a:off x="6404843" y="3783534"/>
            <a:ext cx="529503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원거리 힐러의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하나씩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범위 힐 사용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최대 발열 체인 시 모두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아군 부활 사용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3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84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6519458" y="4098473"/>
            <a:ext cx="50658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빠른 공격의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생성된 모든 발열체인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kumimoji="1" lang="en-US" altLang="ko-KR" sz="28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kumimoji="1" lang="ko-KR" altLang="en-US" sz="28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2800" dirty="0" smtClean="0">
                <a:solidFill>
                  <a:prstClr val="white">
                    <a:lumMod val="50000"/>
                  </a:prstClr>
                </a:solidFill>
              </a:rPr>
              <a:t>단계별 다른 효과를 지닌</a:t>
            </a:r>
            <a:endParaRPr kumimoji="1" lang="en-US" altLang="ko-KR" sz="2800" dirty="0" smtClean="0">
              <a:solidFill>
                <a:prstClr val="white">
                  <a:lumMod val="50000"/>
                </a:prstClr>
              </a:solidFill>
            </a:endParaRPr>
          </a:p>
          <a:p>
            <a:r>
              <a:rPr kumimoji="1" lang="ko-KR" altLang="en-US" sz="2800" dirty="0" smtClean="0">
                <a:solidFill>
                  <a:prstClr val="white">
                    <a:lumMod val="50000"/>
                  </a:prstClr>
                </a:solidFill>
              </a:rPr>
              <a:t>    공격 강화효과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0" y="4236927"/>
            <a:ext cx="5663785" cy="20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5074250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빠른 전투 호흡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81918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66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2635249" y="2868706"/>
            <a:ext cx="68484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smtClean="0"/>
              <a:t>Project</a:t>
            </a:r>
            <a:r>
              <a:rPr kumimoji="1" lang="ko-KR" altLang="en-US" sz="4400"/>
              <a:t> </a:t>
            </a:r>
            <a:r>
              <a:rPr kumimoji="1" lang="ko-KR" altLang="en-US" sz="4400" smtClean="0"/>
              <a:t>편돌이가 지향하는</a:t>
            </a:r>
            <a:endParaRPr kumimoji="1" lang="en-US" altLang="ko-KR" sz="4400" smtClean="0"/>
          </a:p>
          <a:p>
            <a:pPr algn="ctr"/>
            <a:r>
              <a:rPr kumimoji="1" lang="ko-KR" altLang="en-US" sz="4400" smtClean="0"/>
              <a:t>액션 전투 스타일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476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957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8210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8" name="텍스트 상자 7"/>
          <p:cNvSpPr txBox="1"/>
          <p:nvPr/>
        </p:nvSpPr>
        <p:spPr>
          <a:xfrm>
            <a:off x="3565856" y="5357331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7" name="텍스트 상자 6"/>
          <p:cNvSpPr txBox="1"/>
          <p:nvPr/>
        </p:nvSpPr>
        <p:spPr>
          <a:xfrm>
            <a:off x="1225472" y="5357331"/>
            <a:ext cx="9668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잘못된 상황에서 전투 페이스의 초기화 선택권 부여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  <p:sp>
        <p:nvSpPr>
          <p:cNvPr id="7" name="텍스트 상자 6"/>
          <p:cNvSpPr txBox="1"/>
          <p:nvPr/>
        </p:nvSpPr>
        <p:spPr>
          <a:xfrm>
            <a:off x="769860" y="4530007"/>
            <a:ext cx="95253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 smtClean="0"/>
              <a:t>궁극적으로</a:t>
            </a:r>
            <a:r>
              <a:rPr kumimoji="1" lang="mr-IN" altLang="ko-KR" sz="4400" dirty="0" smtClean="0"/>
              <a:t>…</a:t>
            </a:r>
            <a:endParaRPr kumimoji="1" lang="en-US" altLang="ko-KR" sz="4400" dirty="0" smtClean="0"/>
          </a:p>
          <a:p>
            <a:r>
              <a:rPr kumimoji="1" lang="ko-KR" altLang="en-US" sz="3600" dirty="0" smtClean="0">
                <a:solidFill>
                  <a:srgbClr val="00B0F0"/>
                </a:solidFill>
              </a:rPr>
              <a:t>  </a:t>
            </a:r>
            <a:r>
              <a:rPr kumimoji="1" lang="en-US" altLang="ko-KR" sz="3600" dirty="0" smtClean="0">
                <a:solidFill>
                  <a:srgbClr val="00B0F0"/>
                </a:solidFill>
              </a:rPr>
              <a:t>-&gt;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플레이어의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선택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에 대한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의미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와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보상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endParaRPr kumimoji="1" lang="ko-KR" alt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기본 전투 사이클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24" y="1386270"/>
            <a:ext cx="9070549" cy="52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39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액션 스타일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10" y="1728358"/>
            <a:ext cx="6035433" cy="49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 조작</a:t>
            </a:r>
            <a:r>
              <a:rPr lang="en-US" altLang="ko-KR" sz="4000" smtClean="0">
                <a:solidFill>
                  <a:schemeClr val="bg1"/>
                </a:solidFill>
              </a:rPr>
              <a:t>(</a:t>
            </a:r>
            <a:r>
              <a:rPr lang="ko-KR" altLang="en-US" sz="4000" smtClean="0">
                <a:solidFill>
                  <a:schemeClr val="bg1"/>
                </a:solidFill>
              </a:rPr>
              <a:t>예상도</a:t>
            </a:r>
            <a:r>
              <a:rPr lang="en-US" altLang="ko-KR" sz="4000" smtClean="0">
                <a:solidFill>
                  <a:schemeClr val="bg1"/>
                </a:solidFill>
              </a:rPr>
              <a:t>)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0" b="86825" l="0" r="100000">
                        <a14:foregroundMark x1="49833" y1="29048" x2="49750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27" b="16221"/>
          <a:stretch/>
        </p:blipFill>
        <p:spPr>
          <a:xfrm>
            <a:off x="337117" y="1260764"/>
            <a:ext cx="11444741" cy="32657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03029" y="3313497"/>
            <a:ext cx="1520889" cy="1054359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80931" y="2800314"/>
            <a:ext cx="1026367" cy="513183"/>
          </a:xfrm>
          <a:prstGeom prst="rect">
            <a:avLst/>
          </a:prstGeom>
          <a:solidFill>
            <a:srgbClr val="C1FFED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79307" y="2800314"/>
            <a:ext cx="1026367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7625" y="2287131"/>
            <a:ext cx="1474236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61861" y="2287131"/>
            <a:ext cx="503853" cy="513183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6368" y="1847461"/>
            <a:ext cx="2491273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9878" y="4526479"/>
            <a:ext cx="867747" cy="439670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1287625" y="45616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이동조작부</a:t>
            </a:r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878" y="5113175"/>
            <a:ext cx="867747" cy="439670"/>
          </a:xfrm>
          <a:prstGeom prst="rect">
            <a:avLst/>
          </a:prstGeom>
          <a:solidFill>
            <a:srgbClr val="C1FFED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287625" y="5148344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전투 조작부</a:t>
            </a:r>
            <a:r>
              <a:rPr kumimoji="1" lang="en-US" altLang="ko-KR" sz="1600" smtClean="0"/>
              <a:t>(</a:t>
            </a:r>
            <a:r>
              <a:rPr kumimoji="1" lang="ko-KR" altLang="en-US" sz="1600" smtClean="0"/>
              <a:t>회피</a:t>
            </a:r>
            <a:r>
              <a:rPr kumimoji="1" lang="en-US" altLang="ko-KR" sz="1600" smtClean="0"/>
              <a:t>,</a:t>
            </a:r>
            <a:r>
              <a:rPr kumimoji="1" lang="ko-KR" altLang="en-US" sz="1600" smtClean="0"/>
              <a:t> 기본공격</a:t>
            </a:r>
            <a:r>
              <a:rPr kumimoji="1" lang="en-US" altLang="ko-KR" sz="1600" smtClean="0"/>
              <a:t>)</a:t>
            </a:r>
            <a:endParaRPr kumimoji="1"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419878" y="5699871"/>
            <a:ext cx="867747" cy="439670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1287625" y="57350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스킬 조작부</a:t>
            </a:r>
            <a:endParaRPr kumimoji="1"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5191741" y="4526479"/>
            <a:ext cx="867747" cy="43967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6059488" y="456164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궁극기 조작부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1741" y="5113175"/>
            <a:ext cx="867747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6059488" y="51483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아이템 조작부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40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294878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575047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502426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137426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575313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819926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449188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490944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4987755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379053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103366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863548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173044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672786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8" y="0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19" y="299278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358982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7966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accent2"/>
                </a:solidFill>
              </a:rPr>
              <a:t>클라이언트</a:t>
            </a:r>
            <a:endParaRPr kumimoji="1" lang="en-US" altLang="ko-KR" sz="6000" b="1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허지훈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7684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7039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4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00B0F0"/>
                </a:solidFill>
              </a:rPr>
              <a:t>클라이언트</a:t>
            </a:r>
            <a:endParaRPr kumimoji="1" lang="en-US" altLang="ko-KR" sz="6000" b="1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홍승필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934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6087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495657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로우 폴리곤으로 제작된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동화풍 그래픽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5657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5430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IOCP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모델을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 워크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어쩌구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쏼라쏼라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클라이언트 </a:t>
            </a:r>
            <a:r>
              <a:rPr kumimoji="1" lang="mr-IN" altLang="ko-KR" sz="2800" b="1" smtClean="0">
                <a:solidFill>
                  <a:schemeClr val="bg1"/>
                </a:solidFill>
              </a:rPr>
              <a:t>–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동기화 작업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F9B3B9"/>
                </a:solidFill>
              </a:rPr>
              <a:t>서  버</a:t>
            </a:r>
            <a:endParaRPr kumimoji="1" lang="en-US" altLang="ko-KR" sz="6000" b="1">
              <a:solidFill>
                <a:srgbClr val="F9B3B9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김형준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IOCP </a:t>
            </a:r>
            <a:r>
              <a:rPr lang="ko-KR" altLang="en-US" sz="2800">
                <a:solidFill>
                  <a:schemeClr val="bg1"/>
                </a:solidFill>
              </a:rPr>
              <a:t>모델을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 워크 제작</a:t>
            </a:r>
          </a:p>
        </p:txBody>
      </p:sp>
    </p:spTree>
    <p:extLst>
      <p:ext uri="{BB962C8B-B14F-4D97-AF65-F5344CB8AC3E}">
        <p14:creationId xmlns:p14="http://schemas.microsoft.com/office/powerpoint/2010/main" val="18705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Boost Asio </a:t>
            </a:r>
            <a:r>
              <a:rPr lang="ko-KR" altLang="en-US" sz="2800">
                <a:solidFill>
                  <a:schemeClr val="bg1"/>
                </a:solidFill>
              </a:rPr>
              <a:t>어쩌구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쏼라쏼라</a:t>
            </a:r>
          </a:p>
        </p:txBody>
      </p:sp>
    </p:spTree>
    <p:extLst>
      <p:ext uri="{BB962C8B-B14F-4D97-AF65-F5344CB8AC3E}">
        <p14:creationId xmlns:p14="http://schemas.microsoft.com/office/powerpoint/2010/main" val="5124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클라이언트 </a:t>
            </a:r>
            <a:r>
              <a:rPr lang="en-US" altLang="ko-KR" sz="2800">
                <a:solidFill>
                  <a:schemeClr val="bg1"/>
                </a:solidFill>
              </a:rPr>
              <a:t>– </a:t>
            </a:r>
            <a:r>
              <a:rPr lang="ko-KR" altLang="en-US" sz="2800">
                <a:solidFill>
                  <a:schemeClr val="bg1"/>
                </a:solidFill>
              </a:rPr>
              <a:t>서버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동기화 작업</a:t>
            </a:r>
          </a:p>
        </p:txBody>
      </p:sp>
    </p:spTree>
    <p:extLst>
      <p:ext uri="{BB962C8B-B14F-4D97-AF65-F5344CB8AC3E}">
        <p14:creationId xmlns:p14="http://schemas.microsoft.com/office/powerpoint/2010/main" val="9294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다른 게임과 차별화 가능한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새로운 액션 전투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핵심 재미요소를 바탕으로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컨셉과 어울리는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모델 및 애니메이션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C1FFED"/>
                </a:solidFill>
              </a:rPr>
              <a:t>기  획</a:t>
            </a:r>
            <a:endParaRPr kumimoji="1" lang="en-US" altLang="ko-KR" sz="6000" b="1">
              <a:solidFill>
                <a:srgbClr val="C1FFED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신창섭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7197787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핵심 재미요소를 바탕으로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게임 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7506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2040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컨셉과 어울리는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모델 및 애니메이션 제작</a:t>
            </a:r>
          </a:p>
        </p:txBody>
      </p:sp>
    </p:spTree>
    <p:extLst>
      <p:ext uri="{BB962C8B-B14F-4D97-AF65-F5344CB8AC3E}">
        <p14:creationId xmlns:p14="http://schemas.microsoft.com/office/powerpoint/2010/main" val="7262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 툴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Trello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google calendar</a:t>
            </a:r>
            <a:r>
              <a:rPr lang="ko-KR" altLang="en-US" sz="2800" dirty="0" smtClean="0">
                <a:solidFill>
                  <a:schemeClr val="bg1"/>
                </a:solidFill>
              </a:rPr>
              <a:t> 연동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Microsoft </a:t>
            </a:r>
            <a:r>
              <a:rPr lang="en-US" altLang="ko-KR" sz="2800" dirty="0">
                <a:solidFill>
                  <a:schemeClr val="bg1"/>
                </a:solidFill>
              </a:rPr>
              <a:t>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120391" y="2151727"/>
            <a:ext cx="79512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0" smtClean="0"/>
              <a:t>Project </a:t>
            </a:r>
            <a:r>
              <a:rPr kumimoji="1" lang="ko-KR" altLang="en-US" sz="8000" smtClean="0"/>
              <a:t>편돌이</a:t>
            </a:r>
            <a:r>
              <a:rPr kumimoji="1" lang="en-US" altLang="ko-KR" sz="8000" smtClean="0"/>
              <a:t>,</a:t>
            </a:r>
          </a:p>
          <a:p>
            <a:pPr algn="ctr"/>
            <a:r>
              <a:rPr kumimoji="1" lang="ko-KR" altLang="en-US" sz="8000" smtClean="0"/>
              <a:t>이런 게임입니다</a:t>
            </a:r>
            <a:r>
              <a:rPr kumimoji="1" lang="en-US" altLang="ko-KR" sz="8000" smtClean="0"/>
              <a:t>.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1656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394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" name="직선 화살표 연결선 31"/>
          <p:cNvCxnSpPr>
            <a:stCxn id="24" idx="1"/>
            <a:endCxn id="24" idx="3"/>
          </p:cNvCxnSpPr>
          <p:nvPr/>
        </p:nvCxnSpPr>
        <p:spPr>
          <a:xfrm>
            <a:off x="9786145" y="5778628"/>
            <a:ext cx="22298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1"/>
          </p:cNvCxnSpPr>
          <p:nvPr/>
        </p:nvCxnSpPr>
        <p:spPr>
          <a:xfrm flipV="1">
            <a:off x="6854686" y="5778627"/>
            <a:ext cx="222987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1"/>
          </p:cNvCxnSpPr>
          <p:nvPr/>
        </p:nvCxnSpPr>
        <p:spPr>
          <a:xfrm flipV="1">
            <a:off x="4020407" y="5778627"/>
            <a:ext cx="2229876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/>
          <p:cNvCxnSpPr/>
          <p:nvPr/>
        </p:nvCxnSpPr>
        <p:spPr>
          <a:xfrm>
            <a:off x="0" y="934241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517371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00240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283109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>
                <a:solidFill>
                  <a:schemeClr val="tx1"/>
                </a:solidFill>
              </a:rPr>
              <a:t>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65978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79294" y="17212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클라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9294" y="360373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서버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79294" y="54862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기획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517371" y="1990165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1517371" y="171389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작성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17371" y="3872674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1517371" y="360373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 리팩토링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517371" y="5755183"/>
            <a:ext cx="22298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1517372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경험치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스태이터스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전투 시스템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20407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스킬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경제 구조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아이템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854686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캐릭터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레벨</a:t>
            </a:r>
            <a:endParaRPr kumimoji="1" lang="en-US" altLang="ko-KR" sz="2800" b="1" smtClean="0">
              <a:solidFill>
                <a:schemeClr val="bg1"/>
              </a:solidFill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9786145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몬스터 레벨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 smtClean="0"/>
              <a:t>감사합니다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99"/>
            <a:ext cx="11954040" cy="65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656391" y="2403684"/>
            <a:ext cx="88061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600" smtClean="0"/>
              <a:t>쿼터뷰에서 진행되는</a:t>
            </a:r>
            <a:endParaRPr kumimoji="1" lang="en-US" altLang="ko-KR" sz="6600" smtClean="0"/>
          </a:p>
          <a:p>
            <a:pPr algn="ctr"/>
            <a:r>
              <a:rPr kumimoji="1" lang="ko-KR" altLang="en-US" sz="6600" smtClean="0"/>
              <a:t>키보드 액션 </a:t>
            </a:r>
            <a:r>
              <a:rPr kumimoji="1" lang="en-US" altLang="ko-KR" sz="6600" smtClean="0"/>
              <a:t>MMORPG</a:t>
            </a: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6121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6374</TotalTime>
  <Words>1192</Words>
  <Application>Microsoft Macintosh PowerPoint</Application>
  <PresentationFormat>와이드스크린</PresentationFormat>
  <Paragraphs>412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맑은 고딕</vt:lpstr>
      <vt:lpstr>HeadLineA</vt:lpstr>
      <vt:lpstr>Mangal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1180</cp:revision>
  <cp:lastPrinted>2016-05-19T07:43:09Z</cp:lastPrinted>
  <dcterms:created xsi:type="dcterms:W3CDTF">2016-04-26T05:01:04Z</dcterms:created>
  <dcterms:modified xsi:type="dcterms:W3CDTF">2016-11-03T07:04:44Z</dcterms:modified>
</cp:coreProperties>
</file>